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79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22" r:id="rId16"/>
    <p:sldId id="316" r:id="rId17"/>
    <p:sldId id="323" r:id="rId18"/>
    <p:sldId id="324" r:id="rId19"/>
    <p:sldId id="317" r:id="rId20"/>
    <p:sldId id="320" r:id="rId21"/>
    <p:sldId id="319" r:id="rId22"/>
    <p:sldId id="325" r:id="rId23"/>
    <p:sldId id="327" r:id="rId24"/>
    <p:sldId id="284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5" r:id="rId46"/>
    <p:sldId id="289" r:id="rId47"/>
    <p:sldId id="328" r:id="rId48"/>
    <p:sldId id="342" r:id="rId49"/>
    <p:sldId id="290" r:id="rId50"/>
    <p:sldId id="286" r:id="rId51"/>
    <p:sldId id="332" r:id="rId52"/>
    <p:sldId id="287" r:id="rId53"/>
    <p:sldId id="280" r:id="rId54"/>
    <p:sldId id="288" r:id="rId55"/>
    <p:sldId id="331" r:id="rId56"/>
    <p:sldId id="297" r:id="rId57"/>
    <p:sldId id="291" r:id="rId58"/>
    <p:sldId id="292" r:id="rId59"/>
    <p:sldId id="293" r:id="rId60"/>
    <p:sldId id="294" r:id="rId61"/>
    <p:sldId id="295" r:id="rId62"/>
    <p:sldId id="296" r:id="rId63"/>
    <p:sldId id="304" r:id="rId64"/>
    <p:sldId id="298" r:id="rId65"/>
    <p:sldId id="299" r:id="rId66"/>
    <p:sldId id="300" r:id="rId67"/>
    <p:sldId id="302" r:id="rId68"/>
    <p:sldId id="343" r:id="rId69"/>
    <p:sldId id="344" r:id="rId70"/>
    <p:sldId id="345" r:id="rId71"/>
    <p:sldId id="303" r:id="rId72"/>
    <p:sldId id="308" r:id="rId73"/>
    <p:sldId id="305" r:id="rId74"/>
    <p:sldId id="306" r:id="rId75"/>
    <p:sldId id="307" r:id="rId76"/>
    <p:sldId id="329" r:id="rId77"/>
    <p:sldId id="28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8F"/>
    <a:srgbClr val="525252"/>
    <a:srgbClr val="D7D7D7"/>
    <a:srgbClr val="969696"/>
    <a:srgbClr val="0078D7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7" autoAdjust="0"/>
    <p:restoredTop sz="59601" autoAdjust="0"/>
  </p:normalViewPr>
  <p:slideViewPr>
    <p:cSldViewPr snapToGrid="0">
      <p:cViewPr varScale="1">
        <p:scale>
          <a:sx n="46" d="100"/>
          <a:sy n="46" d="100"/>
        </p:scale>
        <p:origin x="120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2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7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308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8937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13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0775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38222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2926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C9FF8-4000-415C-BB49-BD7C14613D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5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 wanted to put together an example here where users can log a parking enquiry – currently through a webform.</a:t>
            </a:r>
          </a:p>
          <a:p>
            <a:endParaRPr lang="en-GB" dirty="0"/>
          </a:p>
          <a:p>
            <a:r>
              <a:rPr lang="en-GB" dirty="0"/>
              <a:t>There are three simple fields, basically a checkbox saying what kind of enquiry the user as, then a field for the location, and another field detailing the product.  </a:t>
            </a:r>
          </a:p>
          <a:p>
            <a:endParaRPr lang="en-GB" dirty="0"/>
          </a:p>
          <a:p>
            <a:r>
              <a:rPr lang="en-GB" dirty="0"/>
              <a:t>When the user fills it in they are shown the typical confirmation page.  People are often felt like they are left hanging especially if they have a urgent enquiry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071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837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57937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053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9/25/2017 2:57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4551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053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9/25/2017 2:57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41483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9193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2016 was called year of the bot, 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2016 you can see Conversational User interface and Virtual Personal Assistants are on the innovation trigger heading up to the peak of inflated expectations.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Interestingly, Gartner predict that the hype wont plateau for 5-10 years. So the hype rollercoaster is set to continue for a couple more years at least.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is it so interesting?</a:t>
            </a:r>
            <a:b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Lets take a look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Most cited reasons: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#1 distribution</a:t>
            </a: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#2 better experience?? (engage with the chat generation)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9563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802" y="342356"/>
            <a:ext cx="6908787" cy="12056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0802" y="1055267"/>
            <a:ext cx="6908787" cy="5580660"/>
          </a:xfrm>
        </p:spPr>
        <p:txBody>
          <a:bodyPr>
            <a:noAutofit/>
          </a:bodyPr>
          <a:lstStyle>
            <a:lvl1pPr marL="0" indent="0">
              <a:spcAft>
                <a:spcPts val="588"/>
              </a:spcAft>
              <a:buFontTx/>
              <a:buNone/>
              <a:defRPr sz="2745" i="1">
                <a:solidFill>
                  <a:schemeClr val="tx2"/>
                </a:solidFill>
                <a:latin typeface="+mj-lt"/>
              </a:defRPr>
            </a:lvl1pPr>
            <a:lvl2pPr marL="89587" indent="0">
              <a:lnSpc>
                <a:spcPct val="100000"/>
              </a:lnSpc>
              <a:spcBef>
                <a:spcPts val="0"/>
              </a:spcBef>
              <a:buFontTx/>
              <a:buNone/>
              <a:defRPr sz="1961">
                <a:latin typeface="+mn-lt"/>
              </a:defRPr>
            </a:lvl2pPr>
            <a:lvl3pPr marL="913698" indent="0">
              <a:buFontTx/>
              <a:buNone/>
              <a:defRPr/>
            </a:lvl3pPr>
            <a:lvl4pPr marL="1370547" indent="0">
              <a:buFontTx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4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841">
              <a:defRPr/>
            </a:pPr>
            <a:fld id="{0A164282-434E-41D4-9582-783D542A7B68}" type="slidenum">
              <a:rPr lang="en-US" sz="1765" smtClean="0">
                <a:solidFill>
                  <a:srgbClr val="505050"/>
                </a:solidFill>
              </a:rPr>
              <a:pPr defTabSz="913841">
                <a:defRPr/>
              </a:pPr>
              <a:t>‹#›</a:t>
            </a:fld>
            <a:endParaRPr lang="en-US" sz="1765" dirty="0">
              <a:solidFill>
                <a:srgbClr val="505050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673400" y="0"/>
            <a:ext cx="451860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 hasCustomPrompt="1"/>
          </p:nvPr>
        </p:nvSpPr>
        <p:spPr>
          <a:xfrm>
            <a:off x="7996113" y="1171498"/>
            <a:ext cx="3992079" cy="544984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745" i="1">
                <a:solidFill>
                  <a:schemeClr val="bg1"/>
                </a:solidFill>
                <a:latin typeface="+mj-lt"/>
              </a:defRPr>
            </a:lvl1pPr>
            <a:lvl2pPr marL="89587" marR="0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65" b="0">
                <a:solidFill>
                  <a:schemeClr val="bg1"/>
                </a:solidFill>
                <a:latin typeface="+mn-lt"/>
              </a:defRPr>
            </a:lvl2pPr>
            <a:lvl3pPr marL="913698" indent="0">
              <a:buFontTx/>
              <a:buNone/>
              <a:defRPr/>
            </a:lvl3pPr>
            <a:lvl4pPr marL="1370547" indent="0">
              <a:buFontTx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endParaRPr lang="en-US" dirty="0"/>
          </a:p>
          <a:p>
            <a:pPr marL="89587" marR="0" lvl="1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537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17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4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73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gif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436485"/>
            <a:ext cx="1036705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 to Microsoft Bot Framework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40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dotnetnotts</a:t>
            </a:r>
            <a:endParaRPr kumimoji="0" lang="en-AU" sz="4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8" name="TextBox 7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MICROSOFT</a:t>
              </a: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316759" y="727946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626471"/>
            <a:ext cx="9038951" cy="428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123371" y="1454150"/>
            <a:ext cx="12315371" cy="5485912"/>
            <a:chOff x="971550" y="1454150"/>
            <a:chExt cx="10080000" cy="5016500"/>
          </a:xfrm>
        </p:grpSpPr>
        <p:sp>
          <p:nvSpPr>
            <p:cNvPr id="17" name="Rectangle 16"/>
            <p:cNvSpPr/>
            <p:nvPr/>
          </p:nvSpPr>
          <p:spPr>
            <a:xfrm>
              <a:off x="971550" y="1454150"/>
              <a:ext cx="10080000" cy="720000"/>
            </a:xfrm>
            <a:prstGeom prst="rect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Bot Framework Bot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71550" y="2076450"/>
              <a:ext cx="10080000" cy="4394200"/>
            </a:xfrm>
            <a:prstGeom prst="rect">
              <a:avLst/>
            </a:prstGeom>
            <a:solidFill>
              <a:srgbClr val="F5F5F5"/>
            </a:solidFill>
            <a:ln w="6350" cap="flat" cmpd="sng" algn="ctr">
              <a:solidFill>
                <a:srgbClr val="F5F5F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9" name="Picture 2" descr="Bot Framework Overvie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t="11468" r="68193" b="2510"/>
          <a:stretch/>
        </p:blipFill>
        <p:spPr bwMode="auto">
          <a:xfrm>
            <a:off x="1226825" y="2241523"/>
            <a:ext cx="2781300" cy="43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ot Framework Overvie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11593" r="34763" b="2385"/>
          <a:stretch/>
        </p:blipFill>
        <p:spPr bwMode="auto">
          <a:xfrm>
            <a:off x="4646839" y="2241523"/>
            <a:ext cx="2774950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ot Framework Overvie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6" t="12215" r="1334" b="2389"/>
          <a:stretch/>
        </p:blipFill>
        <p:spPr bwMode="auto">
          <a:xfrm>
            <a:off x="8060503" y="2241523"/>
            <a:ext cx="27813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470627" y="2503933"/>
            <a:ext cx="2902226" cy="2283480"/>
            <a:chOff x="4524292" y="2638377"/>
            <a:chExt cx="2902226" cy="2283480"/>
          </a:xfrm>
        </p:grpSpPr>
        <p:sp>
          <p:nvSpPr>
            <p:cNvPr id="24" name="Rectangle 23"/>
            <p:cNvSpPr/>
            <p:nvPr/>
          </p:nvSpPr>
          <p:spPr>
            <a:xfrm>
              <a:off x="4643405" y="2973789"/>
              <a:ext cx="2664000" cy="1872000"/>
            </a:xfrm>
            <a:prstGeom prst="rect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Routes messages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Manages state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registration, directory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Session tracking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 (translation…)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Per-user, per-bot storage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SDK, APIs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524292" y="2638377"/>
              <a:ext cx="2902226" cy="2283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Connector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2687" y="2520564"/>
            <a:ext cx="2752346" cy="2250219"/>
            <a:chOff x="1522687" y="2520564"/>
            <a:chExt cx="2752346" cy="2250219"/>
          </a:xfrm>
        </p:grpSpPr>
        <p:sp>
          <p:nvSpPr>
            <p:cNvPr id="27" name="Arrow: Left-Right 26"/>
            <p:cNvSpPr/>
            <p:nvPr/>
          </p:nvSpPr>
          <p:spPr>
            <a:xfrm>
              <a:off x="3555033" y="3555673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522687" y="2520564"/>
              <a:ext cx="1836752" cy="2250219"/>
              <a:chOff x="1892410" y="3140765"/>
              <a:chExt cx="1836752" cy="2250219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964786" y="3641697"/>
                <a:ext cx="1692000" cy="1679951"/>
                <a:chOff x="1960422" y="3641697"/>
                <a:chExt cx="1692000" cy="1679951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1960422" y="4529648"/>
                  <a:ext cx="1692000" cy="792000"/>
                </a:xfrm>
                <a:prstGeom prst="rect">
                  <a:avLst/>
                </a:prstGeom>
                <a:solidFill>
                  <a:srgbClr val="F97923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Bot Builder SDK</a:t>
                  </a:r>
                  <a:b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</a:b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(Node.js + C#)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960422" y="3641697"/>
                  <a:ext cx="1692000" cy="792000"/>
                </a:xfrm>
                <a:prstGeom prst="rect">
                  <a:avLst/>
                </a:prstGeom>
                <a:solidFill>
                  <a:sysClr val="windowText" lastClr="000000">
                    <a:lumMod val="110000"/>
                    <a:satMod val="105000"/>
                    <a:tint val="67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Your Bot logic</a:t>
                  </a: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1892410" y="3140765"/>
                <a:ext cx="1836752" cy="2250219"/>
              </a:xfrm>
              <a:prstGeom prst="rect">
                <a:avLst/>
              </a:prstGeom>
              <a:noFill/>
              <a:ln w="12700" cap="flat" cmpd="sng" algn="ctr">
                <a:solidFill>
                  <a:srgbClr val="F97923">
                    <a:shade val="50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Your Bot’s web service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7568447" y="1648015"/>
            <a:ext cx="3324840" cy="4058450"/>
            <a:chOff x="7568447" y="1648015"/>
            <a:chExt cx="3324840" cy="4058450"/>
          </a:xfrm>
        </p:grpSpPr>
        <p:sp>
          <p:nvSpPr>
            <p:cNvPr id="34" name="Arrow: Left-Right 33"/>
            <p:cNvSpPr/>
            <p:nvPr/>
          </p:nvSpPr>
          <p:spPr>
            <a:xfrm>
              <a:off x="7568447" y="3587240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0409" y="1648015"/>
              <a:ext cx="2282878" cy="4058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0068" y="2408122"/>
            <a:ext cx="4661735" cy="2115707"/>
          </a:xfrm>
        </p:spPr>
        <p:txBody>
          <a:bodyPr anchor="ctr"/>
          <a:lstStyle/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Register your Bot Application through the</a:t>
            </a:r>
          </a:p>
          <a:p>
            <a:pPr marL="0" indent="0" defTabSz="457049">
              <a:buNone/>
              <a:defRPr/>
            </a:pPr>
            <a:endParaRPr lang="en-US" sz="3137" kern="0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Bot Framework Portal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489"/>
            <a:ext cx="6125473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" name="gifintr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7990" y="1868092"/>
            <a:ext cx="5681494" cy="3195768"/>
          </a:xfrm>
          <a:prstGeom prst="rect">
            <a:avLst/>
          </a:prstGeom>
          <a:ln w="50800">
            <a:solidFill>
              <a:srgbClr val="A1CEEF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3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A746D2-88B7-481D-822A-1A92343B90E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0068" y="2625361"/>
            <a:ext cx="4661735" cy="1681229"/>
          </a:xfrm>
        </p:spPr>
        <p:txBody>
          <a:bodyPr/>
          <a:lstStyle/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Build your Bot using</a:t>
            </a:r>
          </a:p>
          <a:p>
            <a:pPr defTabSz="457049">
              <a:defRPr/>
            </a:pPr>
            <a:endParaRPr lang="en-US" sz="3137" kern="0" dirty="0">
              <a:solidFill>
                <a:srgbClr val="000000"/>
              </a:solidFill>
            </a:endParaRPr>
          </a:p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C# or Node JS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489"/>
            <a:ext cx="6125473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Build</a:t>
            </a:r>
          </a:p>
        </p:txBody>
      </p:sp>
      <p:pic>
        <p:nvPicPr>
          <p:cNvPr id="10" name="gif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681" end="14471.6666"/>
                </p14:media>
              </p:ext>
            </p:extLst>
          </p:nvPr>
        </p:nvPicPr>
        <p:blipFill rotWithShape="1">
          <a:blip r:embed="rId6"/>
          <a:srcRect l="5268" t="25741" r="41003" b="15198"/>
          <a:stretch>
            <a:fillRect/>
          </a:stretch>
        </p:blipFill>
        <p:spPr>
          <a:xfrm>
            <a:off x="6205007" y="1639659"/>
            <a:ext cx="5907458" cy="3652634"/>
          </a:xfrm>
          <a:prstGeom prst="rect">
            <a:avLst/>
          </a:prstGeom>
          <a:ln w="508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16836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3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6249" y="2118360"/>
            <a:ext cx="3982239" cy="3687354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/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bots?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Dialogs</a:t>
            </a:r>
          </a:p>
          <a:p>
            <a:pPr algn="ctr">
              <a:lnSpc>
                <a:spcPts val="43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Formflow</a:t>
            </a:r>
            <a:endParaRPr lang="en-GB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Maker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118360"/>
            <a:ext cx="3982239" cy="3687354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697480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233817" y="1983703"/>
            <a:ext cx="1539048" cy="276999"/>
            <a:chOff x="4024192" y="2019099"/>
            <a:chExt cx="1539048" cy="276999"/>
          </a:xfrm>
        </p:grpSpPr>
        <p:sp>
          <p:nvSpPr>
            <p:cNvPr id="17" name="Oval 16"/>
            <p:cNvSpPr/>
            <p:nvPr/>
          </p:nvSpPr>
          <p:spPr>
            <a:xfrm>
              <a:off x="4024192" y="2054384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35183" y="2019099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Dialogs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49872" y="3968119"/>
            <a:ext cx="1539048" cy="276999"/>
            <a:chOff x="2602966" y="4009414"/>
            <a:chExt cx="1539048" cy="276999"/>
          </a:xfrm>
        </p:grpSpPr>
        <p:sp>
          <p:nvSpPr>
            <p:cNvPr id="50" name="Oval 49"/>
            <p:cNvSpPr/>
            <p:nvPr/>
          </p:nvSpPr>
          <p:spPr>
            <a:xfrm>
              <a:off x="2602966" y="404469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13957" y="400941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FormFlow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9340" y="5990682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QnA</a:t>
              </a:r>
              <a:endPara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96548" y="5256580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 (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FaQ</a:t>
            </a:r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),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and control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404945" y="3234017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capture,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“Web forms” scenarios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29671" y="1391910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8" y="1296525"/>
            <a:ext cx="5724568" cy="4971156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4" grpId="0"/>
      <p:bldP spid="65" grpId="0"/>
      <p:bldP spid="6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6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https://github.com/jamesemann/dotnetnotts</a:t>
            </a:r>
            <a:endParaRPr lang="en-AU" sz="4000" b="1" kern="0" dirty="0">
              <a:solidFill>
                <a:srgbClr val="000000"/>
              </a:solidFill>
              <a:highlight>
                <a:srgbClr val="FFFF00"/>
              </a:highlight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Code + recorded </a:t>
            </a:r>
            <a:r>
              <a:rPr lang="en-US" dirty="0">
                <a:ea typeface="Roboto" panose="02000000000000000000" pitchFamily="2" charset="0"/>
              </a:rPr>
              <a:t>demos + slides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8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3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7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5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Context.Wait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Wait for a user to send a message in the same Dialog</a:t>
            </a:r>
          </a:p>
          <a:p>
            <a:pPr lvl="1" algn="l"/>
            <a:endParaRPr lang="en-GB" sz="3200" dirty="0">
              <a:solidFill>
                <a:srgbClr val="3A96D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Context.Call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 &amp; </a:t>
            </a:r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Context.Forward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Call another Dialog, adding it to the top of the stack, with or without passing a message to the child Dialog.</a:t>
            </a:r>
          </a:p>
          <a:p>
            <a:pPr lvl="1" algn="l"/>
            <a:endParaRPr lang="en-GB" sz="3200" dirty="0">
              <a:solidFill>
                <a:srgbClr val="3A96D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Context.Done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Complete the current Dialog, removing it from the stack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Dialog transitions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1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835728"/>
      </p:ext>
    </p:extLst>
  </p:cSld>
  <p:clrMapOvr>
    <a:masterClrMapping/>
  </p:clrMapOvr>
  <p:transition spd="slow">
    <p:comb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313B6-B105-4CA6-AE34-509DD4158FB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Form Flow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2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3393BC-CC05-4E93-9E6C-74D25EF67C3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54566" y="-67019"/>
            <a:ext cx="5737434" cy="7081679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GB" sz="2353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803" y="1548281"/>
            <a:ext cx="5176632" cy="5087191"/>
          </a:xfrm>
        </p:spPr>
        <p:txBody>
          <a:bodyPr/>
          <a:lstStyle/>
          <a:p>
            <a:pPr defTabSz="457049">
              <a:defRPr/>
            </a:pPr>
            <a:r>
              <a:rPr lang="en-US" sz="3137" i="0" kern="0" dirty="0">
                <a:solidFill>
                  <a:schemeClr val="tx1">
                    <a:lumMod val="50000"/>
                  </a:schemeClr>
                </a:solidFill>
                <a:cs typeface="Segoe UI Semilight" panose="020B0402040204020203" pitchFamily="34" charset="0"/>
              </a:rPr>
              <a:t>Form Flows are suited to data capture</a:t>
            </a:r>
          </a:p>
          <a:p>
            <a:pPr defTabSz="457049">
              <a:defRPr/>
            </a:pPr>
            <a:endParaRPr lang="en-US" sz="3137" i="0" kern="0" dirty="0">
              <a:solidFill>
                <a:schemeClr val="tx1">
                  <a:lumMod val="50000"/>
                </a:schemeClr>
              </a:solidFill>
              <a:cs typeface="Segoe UI Semilight" panose="020B0402040204020203" pitchFamily="34" charset="0"/>
            </a:endParaRPr>
          </a:p>
          <a:p>
            <a:pPr defTabSz="457049">
              <a:defRPr/>
            </a:pPr>
            <a:r>
              <a:rPr lang="en-US" sz="3137" i="0" kern="0" dirty="0">
                <a:solidFill>
                  <a:schemeClr val="tx1">
                    <a:lumMod val="50000"/>
                  </a:schemeClr>
                </a:solidFill>
                <a:cs typeface="Segoe UI Semilight" panose="020B0402040204020203" pitchFamily="34" charset="0"/>
              </a:rPr>
              <a:t>Similar to a form in a traditional web page</a:t>
            </a: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GB" sz="3137" i="0" dirty="0">
                <a:solidFill>
                  <a:schemeClr val="tx1">
                    <a:lumMod val="50000"/>
                  </a:schemeClr>
                </a:solidFill>
              </a:rPr>
              <a:t>Very simple to implement</a:t>
            </a: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261" y="414911"/>
            <a:ext cx="4995712" cy="6002173"/>
          </a:xfrm>
        </p:spPr>
      </p:pic>
      <p:sp>
        <p:nvSpPr>
          <p:cNvPr id="10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Form Flow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D5F43-BF2B-4B1F-B721-7CC5EFC62CE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8DD9-DA08-4301-A340-C52C915D9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794E3BC-925B-406C-8714-2337DFEBF58D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Parking enquiry chatbot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22F479-DAB9-42EB-8298-C7A64F266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402" y="1454835"/>
            <a:ext cx="6570560" cy="5086404"/>
          </a:xfrm>
          <a:prstGeom prst="rect">
            <a:avLst/>
          </a:prstGeom>
          <a:ln w="635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13488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Form Flow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593481"/>
      </p:ext>
    </p:extLst>
  </p:cSld>
  <p:clrMapOvr>
    <a:masterClrMapping/>
  </p:clrMapOvr>
  <p:transition spd="slow">
    <p:comb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06A2EC-184B-4EB0-9D9D-DD84A1AD1A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6249" y="2118359"/>
            <a:ext cx="3982239" cy="3680097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/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bots?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Dialogs</a:t>
            </a:r>
          </a:p>
          <a:p>
            <a:pPr algn="ctr">
              <a:lnSpc>
                <a:spcPts val="43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Formflow</a:t>
            </a:r>
            <a:endParaRPr lang="en-GB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</a:t>
            </a:r>
          </a:p>
          <a:p>
            <a:pPr algn="ctr">
              <a:lnSpc>
                <a:spcPts val="4300"/>
              </a:lnSpc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118360"/>
            <a:ext cx="3982239" cy="3680096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697480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1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Dialog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Other Business Logic / Dialogs etc.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interact with more than just text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BotConnector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5151444" y="1820743"/>
            <a:ext cx="761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5151446" y="2826985"/>
            <a:ext cx="7394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card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Body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TextBlock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Text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5151444" y="4856896"/>
            <a:ext cx="72371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FE159-2542-4E1D-9B7A-A1189F11FDFF}"/>
              </a:ext>
            </a:extLst>
          </p:cNvPr>
          <p:cNvSpPr/>
          <p:nvPr/>
        </p:nvSpPr>
        <p:spPr>
          <a:xfrm>
            <a:off x="-94489" y="1468715"/>
            <a:ext cx="12476135" cy="86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5BF6FE-D920-44BD-944C-60E325D593DF}"/>
              </a:ext>
            </a:extLst>
          </p:cNvPr>
          <p:cNvSpPr/>
          <p:nvPr/>
        </p:nvSpPr>
        <p:spPr>
          <a:xfrm>
            <a:off x="-94489" y="2620713"/>
            <a:ext cx="12476135" cy="2107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15355-41E4-4E79-80E0-8E1EC5E2CDCC}"/>
              </a:ext>
            </a:extLst>
          </p:cNvPr>
          <p:cNvSpPr/>
          <p:nvPr/>
        </p:nvSpPr>
        <p:spPr>
          <a:xfrm>
            <a:off x="-311466" y="4799927"/>
            <a:ext cx="12848095" cy="181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24" y="4416137"/>
            <a:ext cx="2231079" cy="31300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8350A7-7AB9-4402-9CDA-5637C8F06749}"/>
              </a:ext>
            </a:extLst>
          </p:cNvPr>
          <p:cNvGrpSpPr/>
          <p:nvPr/>
        </p:nvGrpSpPr>
        <p:grpSpPr>
          <a:xfrm>
            <a:off x="7146905" y="4413873"/>
            <a:ext cx="2239173" cy="3132336"/>
            <a:chOff x="7319533" y="3324661"/>
            <a:chExt cx="2284074" cy="3195146"/>
          </a:xfrm>
        </p:grpSpPr>
        <p:pic>
          <p:nvPicPr>
            <p:cNvPr id="52" name="Picture 51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533" y="3324661"/>
              <a:ext cx="2284074" cy="15260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E23E08-260E-4AC1-9FF5-D34C2869A165}"/>
                </a:ext>
              </a:extLst>
            </p:cNvPr>
            <p:cNvSpPr/>
            <p:nvPr/>
          </p:nvSpPr>
          <p:spPr bwMode="auto">
            <a:xfrm>
              <a:off x="7319533" y="4850664"/>
              <a:ext cx="2284074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BB1255-965D-4BCB-8331-1B09177CF6B9}"/>
              </a:ext>
            </a:extLst>
          </p:cNvPr>
          <p:cNvGrpSpPr/>
          <p:nvPr/>
        </p:nvGrpSpPr>
        <p:grpSpPr>
          <a:xfrm>
            <a:off x="9458183" y="4413873"/>
            <a:ext cx="2251972" cy="3132336"/>
            <a:chOff x="9677156" y="3324661"/>
            <a:chExt cx="2297129" cy="3195146"/>
          </a:xfrm>
        </p:grpSpPr>
        <p:pic>
          <p:nvPicPr>
            <p:cNvPr id="53" name="Picture 52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156" y="3324661"/>
              <a:ext cx="2297129" cy="152600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971619-1FE7-44FF-B479-896E35DEDB0F}"/>
                </a:ext>
              </a:extLst>
            </p:cNvPr>
            <p:cNvSpPr/>
            <p:nvPr/>
          </p:nvSpPr>
          <p:spPr bwMode="auto">
            <a:xfrm>
              <a:off x="9677156" y="4850664"/>
              <a:ext cx="229712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A1F25-44D7-46A6-99A4-9035540F3166}"/>
              </a:ext>
            </a:extLst>
          </p:cNvPr>
          <p:cNvGrpSpPr/>
          <p:nvPr/>
        </p:nvGrpSpPr>
        <p:grpSpPr>
          <a:xfrm>
            <a:off x="440814" y="4413873"/>
            <a:ext cx="2013211" cy="3132336"/>
            <a:chOff x="478971" y="3324661"/>
            <a:chExt cx="2053580" cy="3195146"/>
          </a:xfrm>
        </p:grpSpPr>
        <p:pic>
          <p:nvPicPr>
            <p:cNvPr id="50" name="Picture 49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71" y="3324661"/>
              <a:ext cx="2053580" cy="152600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722309-2468-4C22-ADDA-6E53BEDDA3E2}"/>
                </a:ext>
              </a:extLst>
            </p:cNvPr>
            <p:cNvSpPr/>
            <p:nvPr/>
          </p:nvSpPr>
          <p:spPr bwMode="auto">
            <a:xfrm>
              <a:off x="478971" y="4850664"/>
              <a:ext cx="205357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26128" y="4410457"/>
            <a:ext cx="2251973" cy="3135752"/>
            <a:chOff x="2606099" y="3321176"/>
            <a:chExt cx="2297130" cy="31986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0D6057-6936-4F96-98C4-A358D1E85F80}"/>
                </a:ext>
              </a:extLst>
            </p:cNvPr>
            <p:cNvSpPr/>
            <p:nvPr/>
          </p:nvSpPr>
          <p:spPr bwMode="auto">
            <a:xfrm>
              <a:off x="2606100" y="4761048"/>
              <a:ext cx="2297129" cy="17587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606099" y="3324661"/>
              <a:ext cx="2290517" cy="152600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" name="Picture 38">
              <a:extLst/>
            </p:cNvPr>
            <p:cNvPicPr>
              <a:picLocks noChangeAspect="1"/>
            </p:cNvPicPr>
            <p:nvPr/>
          </p:nvPicPr>
          <p:blipFill rotWithShape="1">
            <a:blip r:embed="rId7"/>
            <a:srcRect l="1" t="1" r="1" b="-6224"/>
            <a:stretch/>
          </p:blipFill>
          <p:spPr>
            <a:xfrm>
              <a:off x="2606100" y="3321176"/>
              <a:ext cx="2290516" cy="152948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2AE0283-0565-4717-BE77-6836E3B36FC1}"/>
              </a:ext>
            </a:extLst>
          </p:cNvPr>
          <p:cNvSpPr/>
          <p:nvPr/>
        </p:nvSpPr>
        <p:spPr bwMode="auto">
          <a:xfrm flipV="1">
            <a:off x="0" y="471601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2748414" y="3909680"/>
            <a:ext cx="1800921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ctr" defTabSz="672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Microsoft Teams</a:t>
            </a: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791637" y="3909680"/>
            <a:ext cx="1308800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</a:p>
        </p:txBody>
      </p:sp>
      <p:sp>
        <p:nvSpPr>
          <p:cNvPr id="47" name="TextBox 46">
            <a:extLst/>
          </p:cNvPr>
          <p:cNvSpPr txBox="1"/>
          <p:nvPr/>
        </p:nvSpPr>
        <p:spPr>
          <a:xfrm>
            <a:off x="5606776" y="3922592"/>
            <a:ext cx="704468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Skype</a:t>
            </a:r>
          </a:p>
        </p:txBody>
      </p:sp>
      <p:sp>
        <p:nvSpPr>
          <p:cNvPr id="48" name="TextBox 47">
            <a:extLst/>
          </p:cNvPr>
          <p:cNvSpPr txBox="1"/>
          <p:nvPr/>
        </p:nvSpPr>
        <p:spPr>
          <a:xfrm>
            <a:off x="7803217" y="3909680"/>
            <a:ext cx="924079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10358975" y="3909680"/>
            <a:ext cx="451194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01012-E943-48D5-9032-3A34396E9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6EAF141D-8516-4A91-B76E-29897AB9AAA0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adaptivecards.io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D82F245-2945-4B65-A670-C7A8D4784549}"/>
              </a:ext>
            </a:extLst>
          </p:cNvPr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A new standard for developers to create interactive cards</a:t>
            </a:r>
          </a:p>
          <a:p>
            <a:pPr lvl="1" algn="l"/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algn="l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Define the structure of the card, and let the channel decide how to display it</a:t>
            </a:r>
          </a:p>
        </p:txBody>
      </p:sp>
    </p:spTree>
    <p:extLst>
      <p:ext uri="{BB962C8B-B14F-4D97-AF65-F5344CB8AC3E}">
        <p14:creationId xmlns:p14="http://schemas.microsoft.com/office/powerpoint/2010/main" val="6675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17" y="2231278"/>
            <a:ext cx="2231079" cy="31300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8350A7-7AB9-4402-9CDA-5637C8F06749}"/>
              </a:ext>
            </a:extLst>
          </p:cNvPr>
          <p:cNvGrpSpPr/>
          <p:nvPr/>
        </p:nvGrpSpPr>
        <p:grpSpPr>
          <a:xfrm>
            <a:off x="7208898" y="2229014"/>
            <a:ext cx="2239173" cy="3132336"/>
            <a:chOff x="7319533" y="3324661"/>
            <a:chExt cx="2284074" cy="3195146"/>
          </a:xfrm>
        </p:grpSpPr>
        <p:pic>
          <p:nvPicPr>
            <p:cNvPr id="52" name="Picture 51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533" y="3324661"/>
              <a:ext cx="2284074" cy="15260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E23E08-260E-4AC1-9FF5-D34C2869A165}"/>
                </a:ext>
              </a:extLst>
            </p:cNvPr>
            <p:cNvSpPr/>
            <p:nvPr/>
          </p:nvSpPr>
          <p:spPr bwMode="auto">
            <a:xfrm>
              <a:off x="7319533" y="4850664"/>
              <a:ext cx="2284074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BB1255-965D-4BCB-8331-1B09177CF6B9}"/>
              </a:ext>
            </a:extLst>
          </p:cNvPr>
          <p:cNvGrpSpPr/>
          <p:nvPr/>
        </p:nvGrpSpPr>
        <p:grpSpPr>
          <a:xfrm>
            <a:off x="9520176" y="2229014"/>
            <a:ext cx="2251972" cy="3132336"/>
            <a:chOff x="9677156" y="3324661"/>
            <a:chExt cx="2297129" cy="3195146"/>
          </a:xfrm>
        </p:grpSpPr>
        <p:pic>
          <p:nvPicPr>
            <p:cNvPr id="53" name="Picture 52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156" y="3324661"/>
              <a:ext cx="2297129" cy="152600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971619-1FE7-44FF-B479-896E35DEDB0F}"/>
                </a:ext>
              </a:extLst>
            </p:cNvPr>
            <p:cNvSpPr/>
            <p:nvPr/>
          </p:nvSpPr>
          <p:spPr bwMode="auto">
            <a:xfrm>
              <a:off x="9677156" y="4850664"/>
              <a:ext cx="229712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A1F25-44D7-46A6-99A4-9035540F3166}"/>
              </a:ext>
            </a:extLst>
          </p:cNvPr>
          <p:cNvGrpSpPr/>
          <p:nvPr/>
        </p:nvGrpSpPr>
        <p:grpSpPr>
          <a:xfrm>
            <a:off x="502807" y="2229014"/>
            <a:ext cx="2013211" cy="3132336"/>
            <a:chOff x="478971" y="3324661"/>
            <a:chExt cx="2053580" cy="3195146"/>
          </a:xfrm>
        </p:grpSpPr>
        <p:pic>
          <p:nvPicPr>
            <p:cNvPr id="50" name="Picture 49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71" y="3324661"/>
              <a:ext cx="2053580" cy="152600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722309-2468-4C22-ADDA-6E53BEDDA3E2}"/>
                </a:ext>
              </a:extLst>
            </p:cNvPr>
            <p:cNvSpPr/>
            <p:nvPr/>
          </p:nvSpPr>
          <p:spPr bwMode="auto">
            <a:xfrm>
              <a:off x="478971" y="4850664"/>
              <a:ext cx="205357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8121" y="2225598"/>
            <a:ext cx="2251973" cy="3135752"/>
            <a:chOff x="2606099" y="3321176"/>
            <a:chExt cx="2297130" cy="31986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0D6057-6936-4F96-98C4-A358D1E85F80}"/>
                </a:ext>
              </a:extLst>
            </p:cNvPr>
            <p:cNvSpPr/>
            <p:nvPr/>
          </p:nvSpPr>
          <p:spPr bwMode="auto">
            <a:xfrm>
              <a:off x="2606100" y="4761048"/>
              <a:ext cx="2297129" cy="17587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606099" y="3324661"/>
              <a:ext cx="2290517" cy="152600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>
              <a:extLst/>
            </p:cNvPr>
            <p:cNvPicPr>
              <a:picLocks noChangeAspect="1"/>
            </p:cNvPicPr>
            <p:nvPr/>
          </p:nvPicPr>
          <p:blipFill rotWithShape="1">
            <a:blip r:embed="rId7"/>
            <a:srcRect l="1" t="1" r="1" b="-6224"/>
            <a:stretch/>
          </p:blipFill>
          <p:spPr>
            <a:xfrm>
              <a:off x="2606100" y="3321176"/>
              <a:ext cx="2290516" cy="152948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2AE0283-0565-4717-BE77-6836E3B36F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2810407" y="1724821"/>
            <a:ext cx="1800921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ctr" defTabSz="672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Teams</a:t>
            </a: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853630" y="1724821"/>
            <a:ext cx="1308800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Notification</a:t>
            </a:r>
          </a:p>
        </p:txBody>
      </p:sp>
      <p:sp>
        <p:nvSpPr>
          <p:cNvPr id="47" name="TextBox 46">
            <a:extLst/>
          </p:cNvPr>
          <p:cNvSpPr txBox="1"/>
          <p:nvPr/>
        </p:nvSpPr>
        <p:spPr>
          <a:xfrm>
            <a:off x="5668769" y="1737733"/>
            <a:ext cx="704468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Skype</a:t>
            </a:r>
          </a:p>
        </p:txBody>
      </p:sp>
      <p:sp>
        <p:nvSpPr>
          <p:cNvPr id="48" name="TextBox 47">
            <a:extLst/>
          </p:cNvPr>
          <p:cNvSpPr txBox="1"/>
          <p:nvPr/>
        </p:nvSpPr>
        <p:spPr>
          <a:xfrm>
            <a:off x="7865210" y="1724821"/>
            <a:ext cx="924079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Android</a:t>
            </a: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10420968" y="1724821"/>
            <a:ext cx="451194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01012-E943-48D5-9032-3A34396E9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6EAF141D-8516-4A91-B76E-29897AB9AAA0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Adaptive cards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22222E-6 L -3.54167E-6 -0.0555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035E-6 -4.5892E-6 L -3.9035E-6 -0.055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4.59025E-6 2.74172E-6 L -4.59025E-6 -0.0556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37171E-6 -4.5892E-6 L 2.37171E-6 -0.055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3.44141E-6 -4.5892E-6 L 3.44141E-6 -0.055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59025E-6 -2.9823E-6 L -4.59025E-6 0.0678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77789E-7 1.32093E-6 L -9.77789E-7 0.0678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2.37171E-6 1.32093E-6 L 2.37171E-6 0.0678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44141E-6 1.32093E-6 L 3.44141E-6 0.0678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77789E-7 1.32093E-6 L -9.77789E-7 0.0678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ChannelData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4CA21AE-0A88-4EA6-9D58-C6C644429924}"/>
              </a:ext>
            </a:extLst>
          </p:cNvPr>
          <p:cNvSpPr txBox="1">
            <a:spLocks/>
          </p:cNvSpPr>
          <p:nvPr/>
        </p:nvSpPr>
        <p:spPr>
          <a:xfrm>
            <a:off x="35495" y="1780677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 using JSON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Assign the card to activity </a:t>
            </a:r>
            <a:r>
              <a:rPr lang="en-GB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ChannelData</a:t>
            </a:r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BE351C-6D1C-4CF0-8A5F-C5027DF95CFE}"/>
              </a:ext>
            </a:extLst>
          </p:cNvPr>
          <p:cNvSpPr/>
          <p:nvPr/>
        </p:nvSpPr>
        <p:spPr>
          <a:xfrm>
            <a:off x="5157442" y="1824921"/>
            <a:ext cx="761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042707-5E67-4844-BB2D-F89BA6F9E4DF}"/>
              </a:ext>
            </a:extLst>
          </p:cNvPr>
          <p:cNvSpPr/>
          <p:nvPr/>
        </p:nvSpPr>
        <p:spPr>
          <a:xfrm>
            <a:off x="5157233" y="2472518"/>
            <a:ext cx="89555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JObject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card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JObject</a:t>
            </a:r>
            <a:r>
              <a:rPr lang="en-GB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Parse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@"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""attachment"":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""type"": ""template"",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""payload"":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""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template_type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"": ""</a:t>
            </a:r>
            <a:r>
              <a:rPr lang="en-GB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airline_checkin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// ...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}	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}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}"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2A875D-48D8-4D38-9729-F2C9C94408A8}"/>
              </a:ext>
            </a:extLst>
          </p:cNvPr>
          <p:cNvSpPr/>
          <p:nvPr/>
        </p:nvSpPr>
        <p:spPr>
          <a:xfrm>
            <a:off x="5157233" y="6159746"/>
            <a:ext cx="7237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ChannelData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= card;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73304-51A6-48DB-A874-A8DC57D6A26A}"/>
              </a:ext>
            </a:extLst>
          </p:cNvPr>
          <p:cNvSpPr/>
          <p:nvPr/>
        </p:nvSpPr>
        <p:spPr>
          <a:xfrm>
            <a:off x="270069" y="1665781"/>
            <a:ext cx="12124362" cy="86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9D6C9-A907-425E-960A-B619A51B22CD}"/>
              </a:ext>
            </a:extLst>
          </p:cNvPr>
          <p:cNvSpPr/>
          <p:nvPr/>
        </p:nvSpPr>
        <p:spPr>
          <a:xfrm>
            <a:off x="270069" y="6057269"/>
            <a:ext cx="12281678" cy="73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" descr="https://scontent-lht6-1.xx.fbcdn.net/v/t39.2365-6/13466921_1408414619175015_4955822_n.png?oh=e22e16143d2e90b842e02ac2f3b6f9b8&amp;oe=596BAD63">
            <a:extLst>
              <a:ext uri="{FF2B5EF4-FFF2-40B4-BE49-F238E27FC236}">
                <a16:creationId xmlns:a16="http://schemas.microsoft.com/office/drawing/2014/main" id="{B8C0FBE1-FF13-4A4F-88A5-826F84AC1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468246" y="3016293"/>
            <a:ext cx="1955933" cy="234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A951AF-08DA-4D78-9758-D2E3EED13C2D}"/>
              </a:ext>
            </a:extLst>
          </p:cNvPr>
          <p:cNvSpPr/>
          <p:nvPr/>
        </p:nvSpPr>
        <p:spPr>
          <a:xfrm>
            <a:off x="468246" y="2528437"/>
            <a:ext cx="11926183" cy="3292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4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Facebook </a:t>
            </a:r>
            <a:r>
              <a:rPr kumimoji="0" lang="en-AU" sz="4700" b="1" i="0" u="none" strike="noStrike" kern="0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webview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671936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bots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0" y="0"/>
            <a:ext cx="10972799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26" name="TextBox 25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ts val="6000"/>
              </a:lnSpc>
            </a:pPr>
            <a:r>
              <a:rPr lang="en-AU" sz="48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https://github.com/jamesemann/dotnetnotts</a:t>
            </a:r>
            <a:endParaRPr lang="en-GB" sz="5400" dirty="0">
              <a:highlight>
                <a:srgbClr val="FFFF00"/>
              </a:highligh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7" name="TextBox 6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7C6129-ED16-42AA-8A9C-ACF5835C7749}"/>
              </a:ext>
            </a:extLst>
          </p:cNvPr>
          <p:cNvSpPr/>
          <p:nvPr/>
        </p:nvSpPr>
        <p:spPr bwMode="auto">
          <a:xfrm flipV="1">
            <a:off x="-16626" y="4726307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2" descr="https://blogs-images.forbes.com/gartnergroup/files/2016/08/Emerging-Technology-Hype-Cycle-for-2016_Infographic_no-url-01-Forbes-1200x950.png">
            <a:extLst>
              <a:ext uri="{FF2B5EF4-FFF2-40B4-BE49-F238E27FC236}">
                <a16:creationId xmlns:a16="http://schemas.microsoft.com/office/drawing/2014/main" id="{1E204689-D0A1-4BE4-929A-6AF87DD8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8" y="1301186"/>
            <a:ext cx="6749223" cy="534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5CB7A0-803D-4E5D-BDBE-17156E3188C5}"/>
              </a:ext>
            </a:extLst>
          </p:cNvPr>
          <p:cNvSpPr/>
          <p:nvPr/>
        </p:nvSpPr>
        <p:spPr>
          <a:xfrm>
            <a:off x="619888" y="1301186"/>
            <a:ext cx="6749223" cy="534298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Year of the chatbot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3" name="Picture 2" descr="https://blogs-images.forbes.com/gartnergroup/files/2016/08/Emerging-Technology-Hype-Cycle-for-2016_Infographic_no-url-01-Forbes-1200x950.png">
            <a:extLst>
              <a:ext uri="{FF2B5EF4-FFF2-40B4-BE49-F238E27FC236}">
                <a16:creationId xmlns:a16="http://schemas.microsoft.com/office/drawing/2014/main" id="{528BB6EC-A0F6-474E-A941-DE402BD4F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" t="39108" r="66508" b="50909"/>
          <a:stretch/>
        </p:blipFill>
        <p:spPr bwMode="auto">
          <a:xfrm>
            <a:off x="1089660" y="3391479"/>
            <a:ext cx="1790700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5" y="2288095"/>
            <a:ext cx="4648734" cy="2615378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2668504" y="-1442243"/>
            <a:ext cx="4648734" cy="1695474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Hype mostly around distribution</a:t>
            </a: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But also.. natural language and the AI landscape</a:t>
            </a: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blogs-images.forbes.com/gartnergroup/files/2016/08/Emerging-Technology-Hype-Cycle-for-2016_Infographic_no-url-01-Forbes-1200x95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" t="24234" r="65637" b="38906"/>
          <a:stretch/>
        </p:blipFill>
        <p:spPr bwMode="auto">
          <a:xfrm>
            <a:off x="-2229992" y="2934039"/>
            <a:ext cx="1969434" cy="19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3184</Words>
  <Application>Microsoft Office PowerPoint</Application>
  <PresentationFormat>Widescreen</PresentationFormat>
  <Paragraphs>687</Paragraphs>
  <Slides>75</Slides>
  <Notes>57</Notes>
  <HiddenSlides>2</HiddenSlides>
  <MMClips>4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93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Register</vt:lpstr>
      <vt:lpstr>Register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demos</cp:lastModifiedBy>
  <cp:revision>30</cp:revision>
  <dcterms:created xsi:type="dcterms:W3CDTF">2017-03-30T10:14:41Z</dcterms:created>
  <dcterms:modified xsi:type="dcterms:W3CDTF">2017-09-25T13:58:34Z</dcterms:modified>
</cp:coreProperties>
</file>